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57" r:id="rId5"/>
    <p:sldId id="258" r:id="rId6"/>
    <p:sldId id="259" r:id="rId7"/>
  </p:sldIdLst>
  <p:sldSz cx="12192000" cy="6858000"/>
  <p:notesSz cx="6858000" cy="9144000"/>
  <p:embeddedFontLst>
    <p:embeddedFont>
      <p:font typeface="Play" panose="020B060402020202020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j8qArpGS9Qh7bJsGaeZcqmWQ8t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вміс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розділу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 підпис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і підпис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 descr="Зображення, що містить гарбуз, кабачок, Гарбуз, овоч&#10;&#10;Вміст, створений ШІ, може бути неправильним."/>
          <p:cNvPicPr preferRelativeResize="0"/>
          <p:nvPr/>
        </p:nvPicPr>
        <p:blipFill rotWithShape="1">
          <a:blip r:embed="rId3">
            <a:alphaModFix/>
          </a:blip>
          <a:srcRect t="13251" b="15289"/>
          <a:stretch/>
        </p:blipFill>
        <p:spPr>
          <a:xfrm>
            <a:off x="-904239" y="-14223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6929120" y="1229700"/>
            <a:ext cx="5262880" cy="178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uk-UA" sz="4400">
                <a:latin typeface="Play"/>
                <a:ea typeface="Play"/>
                <a:cs typeface="Play"/>
                <a:sym typeface="Play"/>
              </a:rPr>
              <a:t>Навчальна дисципліна «Харчування</a:t>
            </a:r>
            <a:br>
              <a:rPr lang="uk-UA" sz="4400">
                <a:latin typeface="Play"/>
                <a:ea typeface="Play"/>
                <a:cs typeface="Play"/>
                <a:sym typeface="Play"/>
              </a:rPr>
            </a:br>
            <a:r>
              <a:rPr lang="uk-UA" sz="4400">
                <a:latin typeface="Play"/>
                <a:ea typeface="Play"/>
                <a:cs typeface="Play"/>
                <a:sym typeface="Play"/>
              </a:rPr>
              <a:t> здорової дитини» </a:t>
            </a:r>
            <a:endParaRPr/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8311323" y="3844585"/>
            <a:ext cx="3445766" cy="1485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sz="2800" dirty="0"/>
              <a:t>Шевченко Н.С., </a:t>
            </a:r>
            <a:r>
              <a:rPr lang="uk-UA" sz="2800" dirty="0" err="1"/>
              <a:t>Зімницька</a:t>
            </a:r>
            <a:r>
              <a:rPr lang="uk-UA" sz="2800" dirty="0"/>
              <a:t> Т.В., Слободянюк О.Л.</a:t>
            </a:r>
            <a:endParaRPr sz="2800" dirty="0"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53C3AD-08DC-6F35-6706-1EBF65103FEF}"/>
              </a:ext>
            </a:extLst>
          </p:cNvPr>
          <p:cNvSpPr txBox="1"/>
          <p:nvPr/>
        </p:nvSpPr>
        <p:spPr>
          <a:xfrm>
            <a:off x="3132083" y="3573518"/>
            <a:ext cx="878664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i="1" dirty="0">
                <a:solidFill>
                  <a:srgbClr val="236292"/>
                </a:solidFill>
                <a:effectLst/>
                <a:latin typeface="Play" panose="020B0604020202020204" charset="0"/>
              </a:rPr>
              <a:t>Об’єм навчальної дисципліни</a:t>
            </a:r>
            <a:br>
              <a:rPr lang="uk-UA" sz="2800" b="1" i="0" dirty="0">
                <a:solidFill>
                  <a:srgbClr val="236292"/>
                </a:solidFill>
                <a:effectLst/>
                <a:latin typeface="+mn-lt"/>
              </a:rPr>
            </a:br>
            <a:r>
              <a:rPr lang="uk-UA" sz="2800" b="0" i="0" dirty="0">
                <a:solidFill>
                  <a:srgbClr val="5FCBEF"/>
                </a:solidFill>
                <a:effectLst/>
                <a:latin typeface="+mn-lt"/>
              </a:rPr>
              <a:t> </a:t>
            </a:r>
            <a:r>
              <a:rPr lang="uk-UA" sz="2800" b="0" i="0" dirty="0">
                <a:solidFill>
                  <a:srgbClr val="404040"/>
                </a:solidFill>
                <a:effectLst/>
                <a:latin typeface="+mn-lt"/>
              </a:rPr>
              <a:t>1 кредит ЕКТС (30 академічних годин)</a:t>
            </a:r>
            <a:br>
              <a:rPr lang="uk-UA" sz="2800" b="0" i="0" dirty="0">
                <a:solidFill>
                  <a:srgbClr val="404040"/>
                </a:solidFill>
                <a:effectLst/>
                <a:latin typeface="+mn-lt"/>
              </a:rPr>
            </a:br>
            <a:r>
              <a:rPr lang="uk-UA" sz="2800" b="0" i="0" dirty="0">
                <a:solidFill>
                  <a:srgbClr val="5FCBEF"/>
                </a:solidFill>
                <a:effectLst/>
                <a:latin typeface="+mn-lt"/>
              </a:rPr>
              <a:t> </a:t>
            </a:r>
            <a:r>
              <a:rPr lang="uk-UA" sz="2800" b="0" i="0" dirty="0">
                <a:solidFill>
                  <a:srgbClr val="404040"/>
                </a:solidFill>
                <a:effectLst/>
                <a:latin typeface="+mn-lt"/>
              </a:rPr>
              <a:t>Термін навчання – 1 семестр</a:t>
            </a:r>
            <a:br>
              <a:rPr lang="uk-UA" sz="2800" b="0" i="0" dirty="0">
                <a:solidFill>
                  <a:srgbClr val="404040"/>
                </a:solidFill>
                <a:effectLst/>
                <a:latin typeface="+mn-lt"/>
              </a:rPr>
            </a:br>
            <a:r>
              <a:rPr lang="uk-UA" sz="2800" b="0" i="0" dirty="0">
                <a:solidFill>
                  <a:srgbClr val="5FCBEF"/>
                </a:solidFill>
                <a:effectLst/>
                <a:latin typeface="+mn-lt"/>
              </a:rPr>
              <a:t> </a:t>
            </a:r>
            <a:r>
              <a:rPr lang="uk-UA" sz="2800" b="0" i="0" dirty="0">
                <a:solidFill>
                  <a:srgbClr val="404040"/>
                </a:solidFill>
                <a:effectLst/>
                <a:latin typeface="+mn-lt"/>
              </a:rPr>
              <a:t>Підсумковий контроль</a:t>
            </a:r>
            <a:br>
              <a:rPr lang="uk-UA" sz="2800" b="0" i="0" dirty="0">
                <a:solidFill>
                  <a:srgbClr val="404040"/>
                </a:solidFill>
                <a:effectLst/>
                <a:latin typeface="+mn-lt"/>
              </a:rPr>
            </a:br>
            <a:r>
              <a:rPr lang="uk-UA" sz="2800" b="0" i="0" dirty="0">
                <a:solidFill>
                  <a:srgbClr val="5FCBEF"/>
                </a:solidFill>
                <a:effectLst/>
                <a:latin typeface="+mn-lt"/>
              </a:rPr>
              <a:t> </a:t>
            </a:r>
            <a:r>
              <a:rPr lang="uk-UA" sz="2800" b="0" i="0" dirty="0">
                <a:solidFill>
                  <a:srgbClr val="404040"/>
                </a:solidFill>
                <a:effectLst/>
                <a:latin typeface="+mn-lt"/>
              </a:rPr>
              <a:t>Практичні заняття – 20 годин</a:t>
            </a:r>
            <a:br>
              <a:rPr lang="uk-UA" sz="2800" b="0" i="0" dirty="0">
                <a:solidFill>
                  <a:srgbClr val="404040"/>
                </a:solidFill>
                <a:effectLst/>
                <a:latin typeface="+mn-lt"/>
              </a:rPr>
            </a:br>
            <a:r>
              <a:rPr lang="uk-UA" sz="2800" b="0" i="0" dirty="0">
                <a:solidFill>
                  <a:srgbClr val="5FCBEF"/>
                </a:solidFill>
                <a:effectLst/>
                <a:latin typeface="+mn-lt"/>
              </a:rPr>
              <a:t> </a:t>
            </a:r>
            <a:r>
              <a:rPr lang="uk-UA" sz="2800" b="0" i="0" dirty="0">
                <a:solidFill>
                  <a:srgbClr val="404040"/>
                </a:solidFill>
                <a:effectLst/>
                <a:latin typeface="+mn-lt"/>
              </a:rPr>
              <a:t>Самостійна робота – 10 годин</a:t>
            </a:r>
            <a:r>
              <a:rPr lang="uk-UA" sz="2800" dirty="0">
                <a:latin typeface="+mn-lt"/>
              </a:rPr>
              <a:t> </a:t>
            </a:r>
            <a:br>
              <a:rPr lang="uk-UA" sz="2800" dirty="0">
                <a:latin typeface="+mn-lt"/>
              </a:rPr>
            </a:br>
            <a:endParaRPr lang="uk-UA" sz="2800" dirty="0">
              <a:latin typeface="+mn-lt"/>
            </a:endParaRPr>
          </a:p>
        </p:txBody>
      </p:sp>
      <p:pic>
        <p:nvPicPr>
          <p:cNvPr id="1026" name="Picture 2" descr="Приблизний раціон харчування дітей віком від 1 до 3 років">
            <a:extLst>
              <a:ext uri="{FF2B5EF4-FFF2-40B4-BE49-F238E27FC236}">
                <a16:creationId xmlns:a16="http://schemas.microsoft.com/office/drawing/2014/main" id="{09D198E4-4FA6-E9A1-8521-95BB656F8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72" y="358994"/>
            <a:ext cx="4546052" cy="324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9DEDF9-CF0A-B7B8-2EAA-1890C4E86A13}"/>
              </a:ext>
            </a:extLst>
          </p:cNvPr>
          <p:cNvSpPr txBox="1"/>
          <p:nvPr/>
        </p:nvSpPr>
        <p:spPr>
          <a:xfrm>
            <a:off x="6337738" y="819807"/>
            <a:ext cx="43492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>
                <a:solidFill>
                  <a:srgbClr val="FF0000"/>
                </a:solidFill>
                <a:latin typeface="Play" panose="020B0604020202020204" charset="0"/>
              </a:rPr>
              <a:t>Курс за вибором</a:t>
            </a:r>
          </a:p>
          <a:p>
            <a:r>
              <a:rPr lang="uk-UA" sz="4000" b="1" i="1" dirty="0">
                <a:solidFill>
                  <a:srgbClr val="FF0000"/>
                </a:solidFill>
                <a:latin typeface="Play" panose="020B0604020202020204" charset="0"/>
              </a:rPr>
              <a:t>1 рік навчання</a:t>
            </a:r>
          </a:p>
        </p:txBody>
      </p:sp>
    </p:spTree>
    <p:extLst>
      <p:ext uri="{BB962C8B-B14F-4D97-AF65-F5344CB8AC3E}">
        <p14:creationId xmlns:p14="http://schemas.microsoft.com/office/powerpoint/2010/main" val="55777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CD165-9A39-3D8E-6533-32CF4D7E092E}"/>
              </a:ext>
            </a:extLst>
          </p:cNvPr>
          <p:cNvSpPr txBox="1"/>
          <p:nvPr/>
        </p:nvSpPr>
        <p:spPr>
          <a:xfrm>
            <a:off x="5454869" y="1539443"/>
            <a:ext cx="6096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236292"/>
                </a:solidFill>
                <a:effectLst/>
                <a:latin typeface="Play" panose="020B0604020202020204" charset="0"/>
              </a:rPr>
              <a:t>Мета </a:t>
            </a:r>
            <a:r>
              <a:rPr lang="ru-RU" sz="4000" b="1" i="1" dirty="0" err="1">
                <a:solidFill>
                  <a:srgbClr val="236292"/>
                </a:solidFill>
                <a:effectLst/>
                <a:latin typeface="Play" panose="020B0604020202020204" charset="0"/>
              </a:rPr>
              <a:t>дисципліни</a:t>
            </a:r>
            <a:br>
              <a:rPr lang="ru-RU" sz="2000" b="0" i="0" dirty="0">
                <a:solidFill>
                  <a:srgbClr val="236292"/>
                </a:solidFill>
                <a:effectLst/>
                <a:latin typeface="Play" panose="020B0604020202020204" charset="0"/>
              </a:rPr>
            </a:br>
            <a:r>
              <a:rPr lang="ru-RU" sz="1200" b="0" i="0" dirty="0">
                <a:solidFill>
                  <a:srgbClr val="5FCBEF"/>
                </a:solidFill>
                <a:effectLst/>
                <a:latin typeface="Play" panose="020B0604020202020204" charset="0"/>
              </a:rPr>
              <a:t> </a:t>
            </a:r>
            <a:r>
              <a:rPr lang="ru-RU" sz="2400" b="0" i="0" dirty="0" err="1">
                <a:solidFill>
                  <a:srgbClr val="404040"/>
                </a:solidFill>
                <a:effectLst/>
                <a:latin typeface="+mn-lt"/>
              </a:rPr>
              <a:t>засвоєння</a:t>
            </a:r>
            <a:r>
              <a:rPr lang="ru-RU" sz="2400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ru-RU" sz="2400" b="0" i="0" dirty="0" err="1">
                <a:solidFill>
                  <a:srgbClr val="404040"/>
                </a:solidFill>
                <a:effectLst/>
                <a:latin typeface="+mn-lt"/>
              </a:rPr>
              <a:t>здобувачами</a:t>
            </a:r>
            <a:r>
              <a:rPr lang="ru-RU" sz="2400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ru-RU" sz="2400" b="0" i="0" dirty="0" err="1">
                <a:solidFill>
                  <a:srgbClr val="404040"/>
                </a:solidFill>
                <a:effectLst/>
                <a:latin typeface="+mn-lt"/>
              </a:rPr>
              <a:t>теоретичних</a:t>
            </a:r>
            <a:r>
              <a:rPr lang="ru-RU" sz="2400" b="0" i="0" dirty="0">
                <a:solidFill>
                  <a:srgbClr val="404040"/>
                </a:solidFill>
                <a:effectLst/>
                <a:latin typeface="+mn-lt"/>
              </a:rPr>
              <a:t> основ і </a:t>
            </a:r>
            <a:r>
              <a:rPr lang="ru-RU" sz="2400" b="0" i="0" dirty="0" err="1">
                <a:solidFill>
                  <a:srgbClr val="404040"/>
                </a:solidFill>
                <a:effectLst/>
                <a:latin typeface="+mn-lt"/>
              </a:rPr>
              <a:t>практичної</a:t>
            </a:r>
            <a:r>
              <a:rPr lang="ru-RU" sz="2400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ru-RU" sz="2400" b="0" i="0" dirty="0" err="1">
                <a:solidFill>
                  <a:srgbClr val="404040"/>
                </a:solidFill>
                <a:effectLst/>
                <a:latin typeface="+mn-lt"/>
              </a:rPr>
              <a:t>підготовки</a:t>
            </a:r>
            <a:r>
              <a:rPr lang="ru-RU" sz="2400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ru-RU" sz="2400" b="0" i="0" dirty="0" err="1">
                <a:solidFill>
                  <a:srgbClr val="404040"/>
                </a:solidFill>
                <a:effectLst/>
                <a:latin typeface="+mn-lt"/>
              </a:rPr>
              <a:t>щодо</a:t>
            </a:r>
            <a:r>
              <a:rPr lang="ru-RU" sz="2400" b="0" i="0" dirty="0">
                <a:solidFill>
                  <a:srgbClr val="404040"/>
                </a:solidFill>
                <a:effectLst/>
                <a:latin typeface="+mn-lt"/>
              </a:rPr>
              <a:t> грудного </a:t>
            </a:r>
            <a:r>
              <a:rPr lang="ru-RU" sz="2400" b="0" i="0" dirty="0" err="1">
                <a:solidFill>
                  <a:srgbClr val="404040"/>
                </a:solidFill>
                <a:effectLst/>
                <a:latin typeface="+mn-lt"/>
              </a:rPr>
              <a:t>вигодовування</a:t>
            </a:r>
            <a:r>
              <a:rPr lang="ru-RU" sz="2400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ru-RU" sz="2400" b="0" i="0" dirty="0" err="1">
                <a:solidFill>
                  <a:srgbClr val="404040"/>
                </a:solidFill>
                <a:effectLst/>
                <a:latin typeface="+mn-lt"/>
              </a:rPr>
              <a:t>немовлят</a:t>
            </a:r>
            <a:r>
              <a:rPr lang="ru-RU" sz="2400" b="0" i="0" dirty="0">
                <a:solidFill>
                  <a:srgbClr val="404040"/>
                </a:solidFill>
                <a:effectLst/>
                <a:latin typeface="+mn-lt"/>
              </a:rPr>
              <a:t> та</a:t>
            </a:r>
            <a:br>
              <a:rPr lang="ru-RU" sz="2400" b="0" i="0" dirty="0">
                <a:solidFill>
                  <a:srgbClr val="404040"/>
                </a:solidFill>
                <a:effectLst/>
                <a:latin typeface="+mn-lt"/>
              </a:rPr>
            </a:br>
            <a:r>
              <a:rPr lang="ru-RU" sz="2400" b="0" i="0" dirty="0" err="1">
                <a:solidFill>
                  <a:srgbClr val="404040"/>
                </a:solidFill>
                <a:effectLst/>
                <a:latin typeface="+mn-lt"/>
              </a:rPr>
              <a:t>здорових</a:t>
            </a:r>
            <a:r>
              <a:rPr lang="ru-RU" sz="2400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ru-RU" sz="2400" b="0" i="0" dirty="0" err="1">
                <a:solidFill>
                  <a:srgbClr val="404040"/>
                </a:solidFill>
                <a:effectLst/>
                <a:latin typeface="+mn-lt"/>
              </a:rPr>
              <a:t>дітей</a:t>
            </a:r>
            <a:r>
              <a:rPr lang="ru-RU" sz="2400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ru-RU" sz="2400" b="0" i="0" dirty="0" err="1">
                <a:solidFill>
                  <a:srgbClr val="404040"/>
                </a:solidFill>
                <a:effectLst/>
                <a:latin typeface="+mn-lt"/>
              </a:rPr>
              <a:t>дошкільного</a:t>
            </a:r>
            <a:r>
              <a:rPr lang="ru-RU" sz="2400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r>
              <a:rPr lang="ru-RU" sz="2400" b="0" i="0" dirty="0" err="1">
                <a:solidFill>
                  <a:srgbClr val="404040"/>
                </a:solidFill>
                <a:effectLst/>
                <a:latin typeface="+mn-lt"/>
              </a:rPr>
              <a:t>віку</a:t>
            </a:r>
            <a:r>
              <a:rPr lang="ru-RU" sz="2400" dirty="0">
                <a:latin typeface="+mn-lt"/>
              </a:rPr>
              <a:t> </a:t>
            </a:r>
            <a:br>
              <a:rPr lang="ru-RU" dirty="0">
                <a:latin typeface="Play" panose="020B0604020202020204" charset="0"/>
              </a:rPr>
            </a:br>
            <a:endParaRPr lang="uk-UA" dirty="0">
              <a:latin typeface="Play" panose="020B0604020202020204" charset="0"/>
            </a:endParaRPr>
          </a:p>
        </p:txBody>
      </p:sp>
      <p:pic>
        <p:nvPicPr>
          <p:cNvPr id="2050" name="Picture 2" descr="12 правил здорового харчування дітей - 4Mamas">
            <a:extLst>
              <a:ext uri="{FF2B5EF4-FFF2-40B4-BE49-F238E27FC236}">
                <a16:creationId xmlns:a16="http://schemas.microsoft.com/office/drawing/2014/main" id="{992B177D-E920-011D-F7D2-12F34BED8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6" y="136500"/>
            <a:ext cx="4722594" cy="504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05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2" descr="Зображення, що містить особа, просто неба, одежа, трава&#10;&#10;Вміст, створений ШІ, може бути неправильним."/>
          <p:cNvPicPr preferRelativeResize="0"/>
          <p:nvPr/>
        </p:nvPicPr>
        <p:blipFill rotWithShape="1">
          <a:blip r:embed="rId3">
            <a:alphaModFix/>
          </a:blip>
          <a:srcRect t="4836" r="-2" b="-2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 extrusionOk="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5" name="Google Shape;95;p2" descr="Зображення, що містить особа, Обличчя людини, малюк, їжа&#10;&#10;Вміст, створений ШІ, може бути неправильним."/>
          <p:cNvPicPr preferRelativeResize="0"/>
          <p:nvPr/>
        </p:nvPicPr>
        <p:blipFill rotWithShape="1">
          <a:blip r:embed="rId4">
            <a:alphaModFix/>
          </a:blip>
          <a:srcRect r="-2" b="8913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 extrusionOk="0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6" name="Google Shape;96;p2" descr="Зображення, що містить особа, просто неба, одежа, Обличчя людини&#10;&#10;Вміст, створений ШІ, може бути неправильним."/>
          <p:cNvPicPr preferRelativeResize="0"/>
          <p:nvPr/>
        </p:nvPicPr>
        <p:blipFill rotWithShape="1">
          <a:blip r:embed="rId5">
            <a:alphaModFix/>
          </a:blip>
          <a:srcRect t="16063" r="-2" b="2506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 extrusionOk="0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0" y="0"/>
            <a:ext cx="3945815" cy="6858000"/>
          </a:xfrm>
          <a:custGeom>
            <a:avLst/>
            <a:gdLst/>
            <a:ahLst/>
            <a:cxnLst/>
            <a:rect l="l" t="t" r="r" b="b"/>
            <a:pathLst>
              <a:path w="3945815" h="6858000" extrusionOk="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algn="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0"/>
            <a:ext cx="3936670" cy="6858000"/>
          </a:xfrm>
          <a:custGeom>
            <a:avLst/>
            <a:gdLst/>
            <a:ahLst/>
            <a:cxnLst/>
            <a:rect l="l" t="t" r="r" b="b"/>
            <a:pathLst>
              <a:path w="3936670" h="6858000" extrusionOk="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64008" y="211310"/>
            <a:ext cx="31912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</a:pPr>
            <a:r>
              <a:rPr lang="uk-UA" sz="2400" b="1"/>
              <a:t>Основні завдання вивчення дисципліни</a:t>
            </a:r>
            <a:br>
              <a:rPr lang="uk-UA" sz="2400" b="1"/>
            </a:b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2"/>
          <p:cNvGrpSpPr/>
          <p:nvPr/>
        </p:nvGrpSpPr>
        <p:grpSpPr>
          <a:xfrm>
            <a:off x="127343" y="1755314"/>
            <a:ext cx="3681984" cy="4073114"/>
            <a:chOff x="0" y="0"/>
            <a:chExt cx="3681984" cy="4073114"/>
          </a:xfrm>
        </p:grpSpPr>
        <p:cxnSp>
          <p:nvCxnSpPr>
            <p:cNvPr id="103" name="Google Shape;103;p2"/>
            <p:cNvCxnSpPr/>
            <p:nvPr/>
          </p:nvCxnSpPr>
          <p:spPr>
            <a:xfrm>
              <a:off x="0" y="0"/>
              <a:ext cx="3681984" cy="0"/>
            </a:xfrm>
            <a:prstGeom prst="straightConnector1">
              <a:avLst/>
            </a:prstGeom>
            <a:solidFill>
              <a:srgbClr val="A02891"/>
            </a:solidFill>
            <a:ln w="19050" cap="flat" cmpd="sng">
              <a:solidFill>
                <a:srgbClr val="A0289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4" name="Google Shape;104;p2"/>
            <p:cNvSpPr/>
            <p:nvPr/>
          </p:nvSpPr>
          <p:spPr>
            <a:xfrm>
              <a:off x="0" y="0"/>
              <a:ext cx="3681984" cy="1018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0" y="0"/>
              <a:ext cx="3681984" cy="1018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uk-UA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знати про роль грудного вигодовування для розвитку дитини раннього віку;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" name="Google Shape;106;p2"/>
            <p:cNvCxnSpPr/>
            <p:nvPr/>
          </p:nvCxnSpPr>
          <p:spPr>
            <a:xfrm>
              <a:off x="0" y="1018278"/>
              <a:ext cx="3681984" cy="0"/>
            </a:xfrm>
            <a:prstGeom prst="straightConnector1">
              <a:avLst/>
            </a:prstGeom>
            <a:solidFill>
              <a:srgbClr val="2A2CA1"/>
            </a:solidFill>
            <a:ln w="19050" cap="flat" cmpd="sng">
              <a:solidFill>
                <a:srgbClr val="2A2CA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7" name="Google Shape;107;p2"/>
            <p:cNvSpPr/>
            <p:nvPr/>
          </p:nvSpPr>
          <p:spPr>
            <a:xfrm>
              <a:off x="0" y="1018278"/>
              <a:ext cx="3681984" cy="1018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0" y="1018278"/>
              <a:ext cx="3681984" cy="1018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uk-UA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знати фізіологічні аспекти грудного вигодовування;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9" name="Google Shape;109;p2"/>
            <p:cNvCxnSpPr/>
            <p:nvPr/>
          </p:nvCxnSpPr>
          <p:spPr>
            <a:xfrm>
              <a:off x="0" y="2036557"/>
              <a:ext cx="3681984" cy="0"/>
            </a:xfrm>
            <a:prstGeom prst="straightConnector1">
              <a:avLst/>
            </a:prstGeom>
            <a:solidFill>
              <a:srgbClr val="2BA492"/>
            </a:solidFill>
            <a:ln w="19050" cap="flat" cmpd="sng">
              <a:solidFill>
                <a:srgbClr val="2BA49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0" name="Google Shape;110;p2"/>
            <p:cNvSpPr/>
            <p:nvPr/>
          </p:nvSpPr>
          <p:spPr>
            <a:xfrm>
              <a:off x="0" y="2036557"/>
              <a:ext cx="3681984" cy="1018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0" y="2036557"/>
              <a:ext cx="3681984" cy="1018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uk-UA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знати роль своєчасного введення прикорму;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2" name="Google Shape;112;p2"/>
            <p:cNvCxnSpPr/>
            <p:nvPr/>
          </p:nvCxnSpPr>
          <p:spPr>
            <a:xfrm>
              <a:off x="0" y="3054836"/>
              <a:ext cx="3681984" cy="0"/>
            </a:xfrm>
            <a:prstGeom prst="straightConnector1">
              <a:avLst/>
            </a:prstGeom>
            <a:solidFill>
              <a:srgbClr val="4CA62C"/>
            </a:solidFill>
            <a:ln w="19050" cap="flat" cmpd="sng">
              <a:solidFill>
                <a:srgbClr val="4CA62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3" name="Google Shape;113;p2"/>
            <p:cNvSpPr/>
            <p:nvPr/>
          </p:nvSpPr>
          <p:spPr>
            <a:xfrm>
              <a:off x="0" y="3054836"/>
              <a:ext cx="3681984" cy="1018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0" y="3054836"/>
              <a:ext cx="3681984" cy="1018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uk-UA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знати основні потреби харчування здорової дитини віком до 3 років.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>
            <a:off x="0" y="-375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7046315" y="1143202"/>
            <a:ext cx="3971643" cy="1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"/>
              <a:buNone/>
            </a:pPr>
            <a:r>
              <a:rPr lang="uk-UA" sz="4300" b="1" i="1" dirty="0"/>
              <a:t>Ви буде знати:</a:t>
            </a:r>
            <a:br>
              <a:rPr lang="uk-UA" sz="4300" dirty="0"/>
            </a:br>
            <a:endParaRPr sz="4300" dirty="0"/>
          </a:p>
        </p:txBody>
      </p:sp>
      <p:sp>
        <p:nvSpPr>
          <p:cNvPr id="121" name="Google Shape;121;p3"/>
          <p:cNvSpPr/>
          <p:nvPr/>
        </p:nvSpPr>
        <p:spPr>
          <a:xfrm>
            <a:off x="1" y="1"/>
            <a:ext cx="3599173" cy="3640433"/>
          </a:xfrm>
          <a:custGeom>
            <a:avLst/>
            <a:gdLst/>
            <a:ahLst/>
            <a:cxnLst/>
            <a:rect l="l" t="t" r="r" b="b"/>
            <a:pathLst>
              <a:path w="3599173" h="3640433" extrusionOk="0">
                <a:moveTo>
                  <a:pt x="0" y="0"/>
                </a:moveTo>
                <a:lnTo>
                  <a:pt x="3008863" y="0"/>
                </a:lnTo>
                <a:lnTo>
                  <a:pt x="3038375" y="30225"/>
                </a:lnTo>
                <a:cubicBezTo>
                  <a:pt x="3386809" y="413587"/>
                  <a:pt x="3599173" y="922846"/>
                  <a:pt x="3599173" y="1481705"/>
                </a:cubicBezTo>
                <a:cubicBezTo>
                  <a:pt x="3599173" y="2673938"/>
                  <a:pt x="2632678" y="3640433"/>
                  <a:pt x="1440445" y="3640433"/>
                </a:cubicBezTo>
                <a:cubicBezTo>
                  <a:pt x="937472" y="3640433"/>
                  <a:pt x="474675" y="3468418"/>
                  <a:pt x="107674" y="3180007"/>
                </a:cubicBezTo>
                <a:lnTo>
                  <a:pt x="0" y="308896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4532067" y="294578"/>
            <a:ext cx="171515" cy="171515"/>
          </a:xfrm>
          <a:custGeom>
            <a:avLst/>
            <a:gdLst/>
            <a:ahLst/>
            <a:cxnLst/>
            <a:rect l="l" t="t" r="r" b="b"/>
            <a:pathLst>
              <a:path w="171515" h="171515" extrusionOk="0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4395567" y="824657"/>
            <a:ext cx="112426" cy="112426"/>
          </a:xfrm>
          <a:custGeom>
            <a:avLst/>
            <a:gdLst/>
            <a:ahLst/>
            <a:cxnLst/>
            <a:rect l="l" t="t" r="r" b="b"/>
            <a:pathLst>
              <a:path w="112426" h="112426" extrusionOk="0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4059864" y="1143202"/>
            <a:ext cx="2404893" cy="240489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3531715" y="3609849"/>
            <a:ext cx="157545" cy="157545"/>
          </a:xfrm>
          <a:custGeom>
            <a:avLst/>
            <a:gdLst/>
            <a:ahLst/>
            <a:cxnLst/>
            <a:rect l="l" t="t" r="r" b="b"/>
            <a:pathLst>
              <a:path w="157545" h="157545" extrusionOk="0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3" descr="Зображення, що містить просто неба, одежа, особа, дерево&#10;&#10;Вміст, створений ШІ, може бути неправильним."/>
          <p:cNvPicPr preferRelativeResize="0"/>
          <p:nvPr/>
        </p:nvPicPr>
        <p:blipFill rotWithShape="1">
          <a:blip r:embed="rId3">
            <a:alphaModFix/>
          </a:blip>
          <a:srcRect r="2" b="4988"/>
          <a:stretch/>
        </p:blipFill>
        <p:spPr>
          <a:xfrm>
            <a:off x="20" y="10"/>
            <a:ext cx="3831514" cy="3640423"/>
          </a:xfrm>
          <a:custGeom>
            <a:avLst/>
            <a:gdLst/>
            <a:ahLst/>
            <a:cxnLst/>
            <a:rect l="l" t="t" r="r" b="b"/>
            <a:pathLst>
              <a:path w="3831534" h="3640433" extrusionOk="0">
                <a:moveTo>
                  <a:pt x="104390" y="0"/>
                </a:moveTo>
                <a:lnTo>
                  <a:pt x="3241222" y="0"/>
                </a:lnTo>
                <a:lnTo>
                  <a:pt x="3270735" y="30226"/>
                </a:lnTo>
                <a:cubicBezTo>
                  <a:pt x="3619169" y="413588"/>
                  <a:pt x="3831534" y="922847"/>
                  <a:pt x="3831534" y="1481705"/>
                </a:cubicBezTo>
                <a:cubicBezTo>
                  <a:pt x="3831534" y="2673937"/>
                  <a:pt x="2865038" y="3640433"/>
                  <a:pt x="1672806" y="3640433"/>
                </a:cubicBezTo>
                <a:cubicBezTo>
                  <a:pt x="1002176" y="3640433"/>
                  <a:pt x="402970" y="3334628"/>
                  <a:pt x="7027" y="2854856"/>
                </a:cubicBezTo>
                <a:lnTo>
                  <a:pt x="0" y="2845459"/>
                </a:lnTo>
                <a:lnTo>
                  <a:pt x="0" y="120411"/>
                </a:lnTo>
                <a:lnTo>
                  <a:pt x="74877" y="3022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7" name="Google Shape;127;p3" descr="Зображення, що містить особа, їжа, одежа, малюк&#10;&#10;Вміст, створений ШІ, може бути неправильним."/>
          <p:cNvPicPr preferRelativeResize="0"/>
          <p:nvPr/>
        </p:nvPicPr>
        <p:blipFill rotWithShape="1">
          <a:blip r:embed="rId4">
            <a:alphaModFix/>
          </a:blip>
          <a:srcRect r="-7" b="-7"/>
          <a:stretch/>
        </p:blipFill>
        <p:spPr>
          <a:xfrm>
            <a:off x="4020408" y="1077853"/>
            <a:ext cx="2483804" cy="2483804"/>
          </a:xfrm>
          <a:custGeom>
            <a:avLst/>
            <a:gdLst/>
            <a:ahLst/>
            <a:cxnLst/>
            <a:rect l="l" t="t" r="r" b="b"/>
            <a:pathLst>
              <a:path w="2367798" h="2367798" extrusionOk="0">
                <a:moveTo>
                  <a:pt x="1183899" y="0"/>
                </a:moveTo>
                <a:cubicBezTo>
                  <a:pt x="1837748" y="0"/>
                  <a:pt x="2367798" y="530050"/>
                  <a:pt x="2367798" y="1183899"/>
                </a:cubicBezTo>
                <a:cubicBezTo>
                  <a:pt x="2367798" y="1837748"/>
                  <a:pt x="1837748" y="2367798"/>
                  <a:pt x="1183899" y="2367798"/>
                </a:cubicBezTo>
                <a:cubicBezTo>
                  <a:pt x="530050" y="2367798"/>
                  <a:pt x="0" y="1837748"/>
                  <a:pt x="0" y="1183899"/>
                </a:cubicBezTo>
                <a:cubicBezTo>
                  <a:pt x="0" y="530050"/>
                  <a:pt x="530050" y="0"/>
                  <a:pt x="118389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28" name="Google Shape;128;p3"/>
          <p:cNvSpPr/>
          <p:nvPr/>
        </p:nvSpPr>
        <p:spPr>
          <a:xfrm>
            <a:off x="92312" y="3942512"/>
            <a:ext cx="3238728" cy="2915488"/>
          </a:xfrm>
          <a:custGeom>
            <a:avLst/>
            <a:gdLst/>
            <a:ahLst/>
            <a:cxnLst/>
            <a:rect l="l" t="t" r="r" b="b"/>
            <a:pathLst>
              <a:path w="3238728" h="2915488" extrusionOk="0">
                <a:moveTo>
                  <a:pt x="1619364" y="0"/>
                </a:moveTo>
                <a:cubicBezTo>
                  <a:pt x="2513714" y="0"/>
                  <a:pt x="3238728" y="725014"/>
                  <a:pt x="3238728" y="1619364"/>
                </a:cubicBezTo>
                <a:cubicBezTo>
                  <a:pt x="3238728" y="2122436"/>
                  <a:pt x="3009329" y="2571929"/>
                  <a:pt x="2649430" y="2868944"/>
                </a:cubicBezTo>
                <a:lnTo>
                  <a:pt x="2587188" y="2915488"/>
                </a:lnTo>
                <a:lnTo>
                  <a:pt x="651541" y="2915488"/>
                </a:lnTo>
                <a:lnTo>
                  <a:pt x="589298" y="2868944"/>
                </a:lnTo>
                <a:cubicBezTo>
                  <a:pt x="229399" y="2571929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3854040" y="3812192"/>
            <a:ext cx="2091014" cy="209101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 txBox="1">
            <a:spLocks noGrp="1"/>
          </p:cNvSpPr>
          <p:nvPr>
            <p:ph type="body" idx="1"/>
          </p:nvPr>
        </p:nvSpPr>
        <p:spPr>
          <a:xfrm>
            <a:off x="6043497" y="3301131"/>
            <a:ext cx="5634929" cy="3467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uk-UA" sz="1800"/>
              <a:t>анатомо-фізіологічні аспекти грудного вигодовування;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uk-UA" sz="1800"/>
              <a:t>роль грудного вигодовування для фізичного та психомоторного розвитку;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uk-UA" sz="1800"/>
              <a:t>про труднощі грудного вигодовування;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uk-UA" sz="1800"/>
              <a:t>значення своєчасного та адекватного введення прикорму;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uk-UA" sz="1800"/>
              <a:t>організацію  харчування дітей віком від 1 до 3 років.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uk-UA" sz="1800"/>
              <a:t>роль харчування для фізичного та психомоторного розвитку дитини.</a:t>
            </a:r>
            <a:endParaRPr/>
          </a:p>
          <a:p>
            <a:pPr marL="228600" lvl="0" indent="-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</p:txBody>
      </p:sp>
      <p:pic>
        <p:nvPicPr>
          <p:cNvPr id="131" name="Google Shape;131;p3" descr="Зображення, що містить малюк, дитина, Басейн із кульками, грати&#10;&#10;Вміст, створений ШІ, може бути неправильним."/>
          <p:cNvPicPr preferRelativeResize="0"/>
          <p:nvPr/>
        </p:nvPicPr>
        <p:blipFill rotWithShape="1">
          <a:blip r:embed="rId5">
            <a:alphaModFix/>
          </a:blip>
          <a:srcRect r="2" b="9982"/>
          <a:stretch/>
        </p:blipFill>
        <p:spPr>
          <a:xfrm>
            <a:off x="92311" y="3933634"/>
            <a:ext cx="3238727" cy="2915488"/>
          </a:xfrm>
          <a:custGeom>
            <a:avLst/>
            <a:gdLst/>
            <a:ahLst/>
            <a:cxnLst/>
            <a:rect l="l" t="t" r="r" b="b"/>
            <a:pathLst>
              <a:path w="3238727" h="2915488" extrusionOk="0">
                <a:moveTo>
                  <a:pt x="1619364" y="0"/>
                </a:moveTo>
                <a:cubicBezTo>
                  <a:pt x="2513714" y="0"/>
                  <a:pt x="3238727" y="725014"/>
                  <a:pt x="3238727" y="1619364"/>
                </a:cubicBezTo>
                <a:cubicBezTo>
                  <a:pt x="3238727" y="2122436"/>
                  <a:pt x="3009328" y="2571928"/>
                  <a:pt x="2649429" y="2868943"/>
                </a:cubicBezTo>
                <a:lnTo>
                  <a:pt x="2587186" y="2915488"/>
                </a:lnTo>
                <a:lnTo>
                  <a:pt x="651541" y="2915488"/>
                </a:lnTo>
                <a:lnTo>
                  <a:pt x="589298" y="2868943"/>
                </a:lnTo>
                <a:cubicBezTo>
                  <a:pt x="229399" y="2571928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2" name="Google Shape;132;p3" descr="Зображення, що містить особа, Обличчя людини, новонароджений, дитина&#10;&#10;Вміст, створений ШІ, може бути неправильним."/>
          <p:cNvPicPr preferRelativeResize="0"/>
          <p:nvPr/>
        </p:nvPicPr>
        <p:blipFill rotWithShape="1">
          <a:blip r:embed="rId6">
            <a:alphaModFix/>
          </a:blip>
          <a:srcRect r="-2" b="-2"/>
          <a:stretch/>
        </p:blipFill>
        <p:spPr>
          <a:xfrm>
            <a:off x="3831534" y="3781203"/>
            <a:ext cx="2113521" cy="2113521"/>
          </a:xfrm>
          <a:custGeom>
            <a:avLst/>
            <a:gdLst/>
            <a:ahLst/>
            <a:cxnLst/>
            <a:rect l="l" t="t" r="r" b="b"/>
            <a:pathLst>
              <a:path w="2743498" h="2743498" extrusionOk="0">
                <a:moveTo>
                  <a:pt x="1371749" y="0"/>
                </a:moveTo>
                <a:cubicBezTo>
                  <a:pt x="2129345" y="0"/>
                  <a:pt x="2743498" y="614153"/>
                  <a:pt x="2743498" y="1371749"/>
                </a:cubicBezTo>
                <a:cubicBezTo>
                  <a:pt x="2743498" y="2129345"/>
                  <a:pt x="2129345" y="2743498"/>
                  <a:pt x="1371749" y="2743498"/>
                </a:cubicBezTo>
                <a:cubicBezTo>
                  <a:pt x="614153" y="2743498"/>
                  <a:pt x="0" y="2129345"/>
                  <a:pt x="0" y="1371749"/>
                </a:cubicBezTo>
                <a:cubicBezTo>
                  <a:pt x="0" y="614153"/>
                  <a:pt x="614153" y="0"/>
                  <a:pt x="1371749" y="0"/>
                </a:cubicBezTo>
                <a:close/>
              </a:path>
            </a:pathLst>
          </a:custGeom>
          <a:noFill/>
          <a:ln>
            <a:noFill/>
          </a:ln>
        </p:spPr>
      </p:pic>
      <p:cxnSp>
        <p:nvCxnSpPr>
          <p:cNvPr id="133" name="Google Shape;133;p3"/>
          <p:cNvCxnSpPr/>
          <p:nvPr/>
        </p:nvCxnSpPr>
        <p:spPr>
          <a:xfrm>
            <a:off x="11586162" y="3610394"/>
            <a:ext cx="0" cy="3238728"/>
          </a:xfrm>
          <a:prstGeom prst="straightConnector1">
            <a:avLst/>
          </a:prstGeom>
          <a:noFill/>
          <a:ln w="25400" cap="sq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>
            <a:spLocks noGrp="1"/>
          </p:cNvSpPr>
          <p:nvPr>
            <p:ph type="title"/>
          </p:nvPr>
        </p:nvSpPr>
        <p:spPr>
          <a:xfrm>
            <a:off x="1137032" y="609599"/>
            <a:ext cx="5417939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uk-UA" b="1" i="1"/>
              <a:t>Ви будете вміти:</a:t>
            </a:r>
            <a:br>
              <a:rPr lang="uk-UA"/>
            </a:br>
            <a:endParaRPr/>
          </a:p>
        </p:txBody>
      </p:sp>
      <p:sp>
        <p:nvSpPr>
          <p:cNvPr id="139" name="Google Shape;139;p4"/>
          <p:cNvSpPr txBox="1">
            <a:spLocks noGrp="1"/>
          </p:cNvSpPr>
          <p:nvPr>
            <p:ph type="body" idx="1"/>
          </p:nvPr>
        </p:nvSpPr>
        <p:spPr>
          <a:xfrm>
            <a:off x="1137033" y="2194103"/>
            <a:ext cx="4958967" cy="390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uk-UA" sz="2000"/>
              <a:t>оцінити прикладання до грудей матері та зможете допомогти виправити при потребі;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uk-UA" sz="2000"/>
              <a:t>знати основні аспекти введення прикорму;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uk-UA" sz="2000"/>
              <a:t>скласти меню для дитини віком від 1 до 3-х років.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uk-UA" sz="2000"/>
              <a:t>оцінити фізичний розвиток дитини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uk-UA" sz="2000"/>
              <a:t>оцінити психомоторний розвиток дитини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140" name="Google Shape;140;p4" descr="Зображення, що містить текст, меню, постер, знімок екрана&#10;&#10;Вміст, створений ШІ, може бути неправильним."/>
          <p:cNvPicPr preferRelativeResize="0"/>
          <p:nvPr/>
        </p:nvPicPr>
        <p:blipFill rotWithShape="1">
          <a:blip r:embed="rId3">
            <a:alphaModFix/>
          </a:blip>
          <a:srcRect t="1908" r="-3" b="10884"/>
          <a:stretch/>
        </p:blipFill>
        <p:spPr>
          <a:xfrm>
            <a:off x="6728043" y="10"/>
            <a:ext cx="2772145" cy="3428990"/>
          </a:xfrm>
          <a:custGeom>
            <a:avLst/>
            <a:gdLst/>
            <a:ahLst/>
            <a:cxnLst/>
            <a:rect l="l" t="t" r="r" b="b"/>
            <a:pathLst>
              <a:path w="2772145" h="3429000" extrusionOk="0">
                <a:moveTo>
                  <a:pt x="156004" y="0"/>
                </a:moveTo>
                <a:lnTo>
                  <a:pt x="2034238" y="0"/>
                </a:lnTo>
                <a:lnTo>
                  <a:pt x="2772145" y="0"/>
                </a:lnTo>
                <a:lnTo>
                  <a:pt x="2772145" y="3429000"/>
                </a:lnTo>
                <a:lnTo>
                  <a:pt x="0" y="3429000"/>
                </a:lnTo>
                <a:lnTo>
                  <a:pt x="38" y="3428691"/>
                </a:lnTo>
                <a:cubicBezTo>
                  <a:pt x="78" y="3428676"/>
                  <a:pt x="117" y="3428659"/>
                  <a:pt x="155" y="3428643"/>
                </a:cubicBezTo>
                <a:cubicBezTo>
                  <a:pt x="508" y="3427720"/>
                  <a:pt x="785" y="3426206"/>
                  <a:pt x="979" y="3423760"/>
                </a:cubicBezTo>
                <a:cubicBezTo>
                  <a:pt x="1018" y="3422535"/>
                  <a:pt x="1057" y="3421310"/>
                  <a:pt x="1096" y="3420085"/>
                </a:cubicBezTo>
                <a:lnTo>
                  <a:pt x="2223" y="3410930"/>
                </a:lnTo>
                <a:lnTo>
                  <a:pt x="3316" y="3408092"/>
                </a:lnTo>
                <a:lnTo>
                  <a:pt x="4768" y="3407419"/>
                </a:lnTo>
                <a:cubicBezTo>
                  <a:pt x="4755" y="3407119"/>
                  <a:pt x="4741" y="3406820"/>
                  <a:pt x="4727" y="3406520"/>
                </a:cubicBezTo>
                <a:cubicBezTo>
                  <a:pt x="3245" y="3399306"/>
                  <a:pt x="180" y="3396220"/>
                  <a:pt x="10424" y="3391015"/>
                </a:cubicBezTo>
                <a:cubicBezTo>
                  <a:pt x="8572" y="3374996"/>
                  <a:pt x="14548" y="3373934"/>
                  <a:pt x="19165" y="3354361"/>
                </a:cubicBezTo>
                <a:cubicBezTo>
                  <a:pt x="16710" y="3344737"/>
                  <a:pt x="18867" y="3338360"/>
                  <a:pt x="22533" y="3332639"/>
                </a:cubicBezTo>
                <a:cubicBezTo>
                  <a:pt x="23448" y="3312409"/>
                  <a:pt x="29712" y="3295747"/>
                  <a:pt x="33553" y="3273935"/>
                </a:cubicBezTo>
                <a:cubicBezTo>
                  <a:pt x="32052" y="3248488"/>
                  <a:pt x="41904" y="3238943"/>
                  <a:pt x="45972" y="3215621"/>
                </a:cubicBezTo>
                <a:cubicBezTo>
                  <a:pt x="40678" y="3192522"/>
                  <a:pt x="55095" y="3201000"/>
                  <a:pt x="59800" y="3189909"/>
                </a:cubicBezTo>
                <a:lnTo>
                  <a:pt x="60530" y="3186579"/>
                </a:lnTo>
                <a:lnTo>
                  <a:pt x="60522" y="3177264"/>
                </a:lnTo>
                <a:lnTo>
                  <a:pt x="60190" y="3173723"/>
                </a:lnTo>
                <a:cubicBezTo>
                  <a:pt x="60083" y="3171299"/>
                  <a:pt x="60171" y="3169704"/>
                  <a:pt x="60404" y="3168622"/>
                </a:cubicBezTo>
                <a:lnTo>
                  <a:pt x="60515" y="3168508"/>
                </a:lnTo>
                <a:cubicBezTo>
                  <a:pt x="60514" y="3166907"/>
                  <a:pt x="60513" y="3165307"/>
                  <a:pt x="60511" y="3163706"/>
                </a:cubicBezTo>
                <a:cubicBezTo>
                  <a:pt x="60263" y="3155577"/>
                  <a:pt x="59796" y="3147642"/>
                  <a:pt x="59164" y="3140064"/>
                </a:cubicBezTo>
                <a:cubicBezTo>
                  <a:pt x="65291" y="3134408"/>
                  <a:pt x="59468" y="3106027"/>
                  <a:pt x="70416" y="3110288"/>
                </a:cubicBezTo>
                <a:cubicBezTo>
                  <a:pt x="69892" y="3100106"/>
                  <a:pt x="65541" y="3093497"/>
                  <a:pt x="72666" y="3097704"/>
                </a:cubicBezTo>
                <a:cubicBezTo>
                  <a:pt x="72701" y="3094376"/>
                  <a:pt x="73401" y="3092401"/>
                  <a:pt x="74428" y="3091047"/>
                </a:cubicBezTo>
                <a:lnTo>
                  <a:pt x="74900" y="3090672"/>
                </a:lnTo>
                <a:lnTo>
                  <a:pt x="73556" y="3068004"/>
                </a:lnTo>
                <a:lnTo>
                  <a:pt x="74222" y="3065087"/>
                </a:lnTo>
                <a:lnTo>
                  <a:pt x="72266" y="3050191"/>
                </a:lnTo>
                <a:cubicBezTo>
                  <a:pt x="72122" y="3047647"/>
                  <a:pt x="71977" y="3045103"/>
                  <a:pt x="71833" y="3042559"/>
                </a:cubicBezTo>
                <a:lnTo>
                  <a:pt x="70521" y="3040271"/>
                </a:lnTo>
                <a:cubicBezTo>
                  <a:pt x="69764" y="3037872"/>
                  <a:pt x="69532" y="3034528"/>
                  <a:pt x="70484" y="3029072"/>
                </a:cubicBezTo>
                <a:lnTo>
                  <a:pt x="70927" y="3027835"/>
                </a:lnTo>
                <a:cubicBezTo>
                  <a:pt x="70144" y="3024705"/>
                  <a:pt x="68232" y="2982922"/>
                  <a:pt x="68374" y="2964245"/>
                </a:cubicBezTo>
                <a:cubicBezTo>
                  <a:pt x="78064" y="2933904"/>
                  <a:pt x="68955" y="2949568"/>
                  <a:pt x="71783" y="2915772"/>
                </a:cubicBezTo>
                <a:cubicBezTo>
                  <a:pt x="71339" y="2877552"/>
                  <a:pt x="69639" y="2850992"/>
                  <a:pt x="69846" y="2825842"/>
                </a:cubicBezTo>
                <a:cubicBezTo>
                  <a:pt x="69017" y="2814032"/>
                  <a:pt x="68572" y="2727859"/>
                  <a:pt x="73028" y="2734957"/>
                </a:cubicBezTo>
                <a:cubicBezTo>
                  <a:pt x="64353" y="2698391"/>
                  <a:pt x="76506" y="2677127"/>
                  <a:pt x="73532" y="2636572"/>
                </a:cubicBezTo>
                <a:cubicBezTo>
                  <a:pt x="85512" y="2615986"/>
                  <a:pt x="74763" y="2626668"/>
                  <a:pt x="77754" y="2604260"/>
                </a:cubicBezTo>
                <a:cubicBezTo>
                  <a:pt x="77855" y="2587221"/>
                  <a:pt x="85716" y="2599786"/>
                  <a:pt x="85818" y="2582747"/>
                </a:cubicBezTo>
                <a:cubicBezTo>
                  <a:pt x="60857" y="2545890"/>
                  <a:pt x="87626" y="2525479"/>
                  <a:pt x="80772" y="2478755"/>
                </a:cubicBezTo>
                <a:lnTo>
                  <a:pt x="85123" y="2451804"/>
                </a:lnTo>
                <a:cubicBezTo>
                  <a:pt x="83387" y="2443087"/>
                  <a:pt x="83642" y="2414879"/>
                  <a:pt x="87117" y="2408801"/>
                </a:cubicBezTo>
                <a:cubicBezTo>
                  <a:pt x="87877" y="2402768"/>
                  <a:pt x="86656" y="2396183"/>
                  <a:pt x="90374" y="2392670"/>
                </a:cubicBezTo>
                <a:cubicBezTo>
                  <a:pt x="92561" y="2379564"/>
                  <a:pt x="97590" y="2349549"/>
                  <a:pt x="100239" y="2330165"/>
                </a:cubicBezTo>
                <a:cubicBezTo>
                  <a:pt x="95559" y="2319718"/>
                  <a:pt x="105063" y="2303314"/>
                  <a:pt x="106274" y="2276363"/>
                </a:cubicBezTo>
                <a:cubicBezTo>
                  <a:pt x="100861" y="2264930"/>
                  <a:pt x="107165" y="2258198"/>
                  <a:pt x="99995" y="2236310"/>
                </a:cubicBezTo>
                <a:cubicBezTo>
                  <a:pt x="100735" y="2235412"/>
                  <a:pt x="101425" y="2234293"/>
                  <a:pt x="102040" y="2232984"/>
                </a:cubicBezTo>
                <a:cubicBezTo>
                  <a:pt x="105619" y="2225381"/>
                  <a:pt x="106010" y="2213194"/>
                  <a:pt x="102912" y="2205763"/>
                </a:cubicBezTo>
                <a:cubicBezTo>
                  <a:pt x="93427" y="2170883"/>
                  <a:pt x="102299" y="2175442"/>
                  <a:pt x="100848" y="2145703"/>
                </a:cubicBezTo>
                <a:cubicBezTo>
                  <a:pt x="100358" y="2112090"/>
                  <a:pt x="109136" y="2134724"/>
                  <a:pt x="100322" y="2092533"/>
                </a:cubicBezTo>
                <a:cubicBezTo>
                  <a:pt x="104553" y="2088154"/>
                  <a:pt x="99707" y="2066396"/>
                  <a:pt x="97957" y="2057359"/>
                </a:cubicBezTo>
                <a:cubicBezTo>
                  <a:pt x="98027" y="2041038"/>
                  <a:pt x="108353" y="2032807"/>
                  <a:pt x="102534" y="2016105"/>
                </a:cubicBezTo>
                <a:cubicBezTo>
                  <a:pt x="108025" y="2019262"/>
                  <a:pt x="105473" y="1975377"/>
                  <a:pt x="111068" y="1983129"/>
                </a:cubicBezTo>
                <a:cubicBezTo>
                  <a:pt x="116409" y="1972692"/>
                  <a:pt x="108194" y="1967129"/>
                  <a:pt x="112868" y="1956745"/>
                </a:cubicBezTo>
                <a:cubicBezTo>
                  <a:pt x="114198" y="1944884"/>
                  <a:pt x="106746" y="1963350"/>
                  <a:pt x="106671" y="1950160"/>
                </a:cubicBezTo>
                <a:lnTo>
                  <a:pt x="117647" y="1879546"/>
                </a:lnTo>
                <a:cubicBezTo>
                  <a:pt x="114689" y="1869846"/>
                  <a:pt x="116529" y="1862247"/>
                  <a:pt x="119918" y="1854893"/>
                </a:cubicBezTo>
                <a:cubicBezTo>
                  <a:pt x="119802" y="1832625"/>
                  <a:pt x="125241" y="1812578"/>
                  <a:pt x="127982" y="1787684"/>
                </a:cubicBezTo>
                <a:cubicBezTo>
                  <a:pt x="125174" y="1760490"/>
                  <a:pt x="134579" y="1747069"/>
                  <a:pt x="137472" y="1720464"/>
                </a:cubicBezTo>
                <a:cubicBezTo>
                  <a:pt x="130045" y="1693643"/>
                  <a:pt x="150585" y="1703686"/>
                  <a:pt x="151076" y="1681196"/>
                </a:cubicBezTo>
                <a:cubicBezTo>
                  <a:pt x="144932" y="1644243"/>
                  <a:pt x="157983" y="1682451"/>
                  <a:pt x="158014" y="1625881"/>
                </a:cubicBezTo>
                <a:cubicBezTo>
                  <a:pt x="156845" y="1622619"/>
                  <a:pt x="158559" y="1615868"/>
                  <a:pt x="160345" y="1616704"/>
                </a:cubicBezTo>
                <a:cubicBezTo>
                  <a:pt x="160280" y="1604306"/>
                  <a:pt x="172364" y="1569256"/>
                  <a:pt x="171065" y="1551493"/>
                </a:cubicBezTo>
                <a:cubicBezTo>
                  <a:pt x="177885" y="1517303"/>
                  <a:pt x="169999" y="1500132"/>
                  <a:pt x="172706" y="1475233"/>
                </a:cubicBezTo>
                <a:cubicBezTo>
                  <a:pt x="180242" y="1446677"/>
                  <a:pt x="186780" y="1430031"/>
                  <a:pt x="202839" y="1380155"/>
                </a:cubicBezTo>
                <a:lnTo>
                  <a:pt x="248907" y="1210871"/>
                </a:lnTo>
                <a:cubicBezTo>
                  <a:pt x="282887" y="1148093"/>
                  <a:pt x="264428" y="1066841"/>
                  <a:pt x="266931" y="1028427"/>
                </a:cubicBezTo>
                <a:cubicBezTo>
                  <a:pt x="256824" y="1012506"/>
                  <a:pt x="268030" y="999600"/>
                  <a:pt x="263922" y="980383"/>
                </a:cubicBezTo>
                <a:cubicBezTo>
                  <a:pt x="261699" y="937629"/>
                  <a:pt x="250216" y="895192"/>
                  <a:pt x="258000" y="839699"/>
                </a:cubicBezTo>
                <a:cubicBezTo>
                  <a:pt x="226361" y="814685"/>
                  <a:pt x="245433" y="749644"/>
                  <a:pt x="227362" y="696545"/>
                </a:cubicBezTo>
                <a:cubicBezTo>
                  <a:pt x="223674" y="665722"/>
                  <a:pt x="239386" y="617297"/>
                  <a:pt x="222316" y="606615"/>
                </a:cubicBezTo>
                <a:cubicBezTo>
                  <a:pt x="232763" y="592509"/>
                  <a:pt x="215887" y="579307"/>
                  <a:pt x="214389" y="563889"/>
                </a:cubicBezTo>
                <a:cubicBezTo>
                  <a:pt x="221032" y="551582"/>
                  <a:pt x="215287" y="545475"/>
                  <a:pt x="214009" y="534294"/>
                </a:cubicBezTo>
                <a:cubicBezTo>
                  <a:pt x="218107" y="529230"/>
                  <a:pt x="217894" y="519767"/>
                  <a:pt x="213088" y="516548"/>
                </a:cubicBezTo>
                <a:cubicBezTo>
                  <a:pt x="202005" y="521116"/>
                  <a:pt x="207534" y="488251"/>
                  <a:pt x="199891" y="485808"/>
                </a:cubicBezTo>
                <a:cubicBezTo>
                  <a:pt x="198298" y="466733"/>
                  <a:pt x="208000" y="383903"/>
                  <a:pt x="195766" y="369873"/>
                </a:cubicBezTo>
                <a:cubicBezTo>
                  <a:pt x="189957" y="331308"/>
                  <a:pt x="209420" y="275570"/>
                  <a:pt x="209077" y="259180"/>
                </a:cubicBezTo>
                <a:cubicBezTo>
                  <a:pt x="231427" y="242918"/>
                  <a:pt x="172526" y="163766"/>
                  <a:pt x="171274" y="94173"/>
                </a:cubicBezTo>
                <a:cubicBezTo>
                  <a:pt x="173431" y="84795"/>
                  <a:pt x="173402" y="79782"/>
                  <a:pt x="168308" y="77267"/>
                </a:cubicBezTo>
                <a:cubicBezTo>
                  <a:pt x="166836" y="68220"/>
                  <a:pt x="164898" y="54774"/>
                  <a:pt x="162459" y="38856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41" name="Google Shape;141;p4" descr="Зображення, що містить особа, одежа, малюк, Обличчя людини&#10;&#10;Вміст, створений ШІ, може бути неправильним."/>
          <p:cNvPicPr preferRelativeResize="0"/>
          <p:nvPr/>
        </p:nvPicPr>
        <p:blipFill rotWithShape="1">
          <a:blip r:embed="rId4">
            <a:alphaModFix/>
          </a:blip>
          <a:srcRect t="12338" r="3" b="30340"/>
          <a:stretch/>
        </p:blipFill>
        <p:spPr>
          <a:xfrm>
            <a:off x="9500189" y="1"/>
            <a:ext cx="2691812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 descr="Зображення, що містить особа, Обличчя людини, малюк, дитина&#10;&#10;Вміст, створений ШІ, може бути неправильним."/>
          <p:cNvPicPr preferRelativeResize="0"/>
          <p:nvPr/>
        </p:nvPicPr>
        <p:blipFill rotWithShape="1">
          <a:blip r:embed="rId5">
            <a:alphaModFix/>
          </a:blip>
          <a:srcRect r="-4" b="12677"/>
          <a:stretch/>
        </p:blipFill>
        <p:spPr>
          <a:xfrm>
            <a:off x="6554972" y="3429000"/>
            <a:ext cx="2945217" cy="3429000"/>
          </a:xfrm>
          <a:custGeom>
            <a:avLst/>
            <a:gdLst/>
            <a:ahLst/>
            <a:cxnLst/>
            <a:rect l="l" t="t" r="r" b="b"/>
            <a:pathLst>
              <a:path w="2945217" h="3429000" extrusionOk="0">
                <a:moveTo>
                  <a:pt x="173072" y="0"/>
                </a:moveTo>
                <a:lnTo>
                  <a:pt x="2945217" y="0"/>
                </a:lnTo>
                <a:lnTo>
                  <a:pt x="2945217" y="3429000"/>
                </a:lnTo>
                <a:lnTo>
                  <a:pt x="153029" y="3429000"/>
                </a:lnTo>
                <a:cubicBezTo>
                  <a:pt x="153037" y="3428920"/>
                  <a:pt x="153046" y="3428839"/>
                  <a:pt x="153053" y="3428759"/>
                </a:cubicBezTo>
                <a:lnTo>
                  <a:pt x="155879" y="3423129"/>
                </a:lnTo>
                <a:lnTo>
                  <a:pt x="150541" y="3401335"/>
                </a:lnTo>
                <a:cubicBezTo>
                  <a:pt x="148679" y="3390600"/>
                  <a:pt x="147445" y="3379301"/>
                  <a:pt x="146882" y="3367707"/>
                </a:cubicBezTo>
                <a:cubicBezTo>
                  <a:pt x="150643" y="3365106"/>
                  <a:pt x="145299" y="3356006"/>
                  <a:pt x="144241" y="3351725"/>
                </a:cubicBezTo>
                <a:cubicBezTo>
                  <a:pt x="146698" y="3351680"/>
                  <a:pt x="147875" y="3342195"/>
                  <a:pt x="145844" y="3338829"/>
                </a:cubicBezTo>
                <a:cubicBezTo>
                  <a:pt x="137064" y="3268090"/>
                  <a:pt x="160009" y="3307894"/>
                  <a:pt x="146250" y="3265444"/>
                </a:cubicBezTo>
                <a:cubicBezTo>
                  <a:pt x="145533" y="3258342"/>
                  <a:pt x="146764" y="3253014"/>
                  <a:pt x="148798" y="3248569"/>
                </a:cubicBezTo>
                <a:lnTo>
                  <a:pt x="153875" y="3240571"/>
                </a:lnTo>
                <a:lnTo>
                  <a:pt x="152064" y="3234304"/>
                </a:lnTo>
                <a:cubicBezTo>
                  <a:pt x="151921" y="3210651"/>
                  <a:pt x="157125" y="3203678"/>
                  <a:pt x="151883" y="3189916"/>
                </a:cubicBezTo>
                <a:cubicBezTo>
                  <a:pt x="162778" y="3169580"/>
                  <a:pt x="152970" y="3176428"/>
                  <a:pt x="151303" y="3160960"/>
                </a:cubicBezTo>
                <a:cubicBezTo>
                  <a:pt x="149130" y="3148758"/>
                  <a:pt x="144950" y="3171160"/>
                  <a:pt x="144333" y="3159200"/>
                </a:cubicBezTo>
                <a:cubicBezTo>
                  <a:pt x="147146" y="3146263"/>
                  <a:pt x="138411" y="3146871"/>
                  <a:pt x="141850" y="3133416"/>
                </a:cubicBezTo>
                <a:cubicBezTo>
                  <a:pt x="148430" y="3136685"/>
                  <a:pt x="140574" y="3106866"/>
                  <a:pt x="146325" y="3105939"/>
                </a:cubicBezTo>
                <a:cubicBezTo>
                  <a:pt x="138103" y="3094511"/>
                  <a:pt x="148230" y="3088769"/>
                  <a:pt x="145697" y="3073552"/>
                </a:cubicBezTo>
                <a:cubicBezTo>
                  <a:pt x="142587" y="3066386"/>
                  <a:pt x="142053" y="3061216"/>
                  <a:pt x="145398" y="3054172"/>
                </a:cubicBezTo>
                <a:cubicBezTo>
                  <a:pt x="130256" y="3021162"/>
                  <a:pt x="144720" y="3034202"/>
                  <a:pt x="138898" y="3003309"/>
                </a:cubicBezTo>
                <a:cubicBezTo>
                  <a:pt x="132774" y="2976695"/>
                  <a:pt x="128800" y="2946524"/>
                  <a:pt x="114181" y="2920783"/>
                </a:cubicBezTo>
                <a:cubicBezTo>
                  <a:pt x="110039" y="2916058"/>
                  <a:pt x="108471" y="2904456"/>
                  <a:pt x="110679" y="2894872"/>
                </a:cubicBezTo>
                <a:cubicBezTo>
                  <a:pt x="111059" y="2893225"/>
                  <a:pt x="111540" y="2891698"/>
                  <a:pt x="112105" y="2890343"/>
                </a:cubicBezTo>
                <a:cubicBezTo>
                  <a:pt x="109867" y="2868089"/>
                  <a:pt x="99880" y="2786694"/>
                  <a:pt x="97261" y="2761348"/>
                </a:cubicBezTo>
                <a:cubicBezTo>
                  <a:pt x="102582" y="2759296"/>
                  <a:pt x="92979" y="2746479"/>
                  <a:pt x="96391" y="2738269"/>
                </a:cubicBezTo>
                <a:cubicBezTo>
                  <a:pt x="99385" y="2732389"/>
                  <a:pt x="97169" y="2727128"/>
                  <a:pt x="96935" y="2720986"/>
                </a:cubicBezTo>
                <a:cubicBezTo>
                  <a:pt x="99286" y="2712894"/>
                  <a:pt x="95038" y="2686502"/>
                  <a:pt x="91989" y="2679622"/>
                </a:cubicBezTo>
                <a:cubicBezTo>
                  <a:pt x="81399" y="2663179"/>
                  <a:pt x="89263" y="2625816"/>
                  <a:pt x="81148" y="2612155"/>
                </a:cubicBezTo>
                <a:cubicBezTo>
                  <a:pt x="79959" y="2607198"/>
                  <a:pt x="79477" y="2602348"/>
                  <a:pt x="79437" y="2597587"/>
                </a:cubicBezTo>
                <a:lnTo>
                  <a:pt x="80330" y="2584265"/>
                </a:lnTo>
                <a:lnTo>
                  <a:pt x="82598" y="2580478"/>
                </a:lnTo>
                <a:lnTo>
                  <a:pt x="82036" y="2572336"/>
                </a:lnTo>
                <a:cubicBezTo>
                  <a:pt x="82151" y="2571558"/>
                  <a:pt x="82268" y="2570781"/>
                  <a:pt x="82382" y="2570003"/>
                </a:cubicBezTo>
                <a:cubicBezTo>
                  <a:pt x="83051" y="2565547"/>
                  <a:pt x="83633" y="2561148"/>
                  <a:pt x="83863" y="2556795"/>
                </a:cubicBezTo>
                <a:cubicBezTo>
                  <a:pt x="72488" y="2562520"/>
                  <a:pt x="83948" y="2520705"/>
                  <a:pt x="74748" y="2532758"/>
                </a:cubicBezTo>
                <a:cubicBezTo>
                  <a:pt x="74036" y="2509832"/>
                  <a:pt x="65468" y="2527319"/>
                  <a:pt x="73635" y="2499761"/>
                </a:cubicBezTo>
                <a:cubicBezTo>
                  <a:pt x="71274" y="2470676"/>
                  <a:pt x="65249" y="2394590"/>
                  <a:pt x="60578" y="2358247"/>
                </a:cubicBezTo>
                <a:cubicBezTo>
                  <a:pt x="48098" y="2321058"/>
                  <a:pt x="51871" y="2307292"/>
                  <a:pt x="45608" y="2281700"/>
                </a:cubicBezTo>
                <a:cubicBezTo>
                  <a:pt x="42561" y="2231911"/>
                  <a:pt x="27606" y="2234675"/>
                  <a:pt x="38596" y="2212754"/>
                </a:cubicBezTo>
                <a:cubicBezTo>
                  <a:pt x="35914" y="2179358"/>
                  <a:pt x="22255" y="2208338"/>
                  <a:pt x="26682" y="2173326"/>
                </a:cubicBezTo>
                <a:cubicBezTo>
                  <a:pt x="24890" y="2172239"/>
                  <a:pt x="18217" y="2144144"/>
                  <a:pt x="16929" y="2141885"/>
                </a:cubicBezTo>
                <a:lnTo>
                  <a:pt x="8964" y="2114492"/>
                </a:lnTo>
                <a:lnTo>
                  <a:pt x="4722" y="2102024"/>
                </a:lnTo>
                <a:lnTo>
                  <a:pt x="4895" y="2098845"/>
                </a:lnTo>
                <a:lnTo>
                  <a:pt x="0" y="2078724"/>
                </a:lnTo>
                <a:lnTo>
                  <a:pt x="390" y="2078045"/>
                </a:lnTo>
                <a:cubicBezTo>
                  <a:pt x="1156" y="2076065"/>
                  <a:pt x="1510" y="2073734"/>
                  <a:pt x="1014" y="2070619"/>
                </a:cubicBezTo>
                <a:cubicBezTo>
                  <a:pt x="8491" y="2069516"/>
                  <a:pt x="3283" y="2066435"/>
                  <a:pt x="1159" y="2057342"/>
                </a:cubicBezTo>
                <a:cubicBezTo>
                  <a:pt x="12299" y="2053600"/>
                  <a:pt x="2214" y="2031320"/>
                  <a:pt x="7167" y="2021755"/>
                </a:cubicBezTo>
                <a:cubicBezTo>
                  <a:pt x="5357" y="2015157"/>
                  <a:pt x="3647" y="2008113"/>
                  <a:pt x="2116" y="2000732"/>
                </a:cubicBezTo>
                <a:lnTo>
                  <a:pt x="1347" y="1941432"/>
                </a:lnTo>
                <a:lnTo>
                  <a:pt x="10317" y="1879330"/>
                </a:lnTo>
                <a:cubicBezTo>
                  <a:pt x="10514" y="1856359"/>
                  <a:pt x="13844" y="1836468"/>
                  <a:pt x="11494" y="1817026"/>
                </a:cubicBezTo>
                <a:cubicBezTo>
                  <a:pt x="14087" y="1809129"/>
                  <a:pt x="15133" y="1801685"/>
                  <a:pt x="11255" y="1794468"/>
                </a:cubicBezTo>
                <a:cubicBezTo>
                  <a:pt x="12549" y="1773031"/>
                  <a:pt x="18087" y="1767842"/>
                  <a:pt x="13767" y="1754258"/>
                </a:cubicBezTo>
                <a:cubicBezTo>
                  <a:pt x="22727" y="1742214"/>
                  <a:pt x="19307" y="1741502"/>
                  <a:pt x="16741" y="1735842"/>
                </a:cubicBezTo>
                <a:cubicBezTo>
                  <a:pt x="16680" y="1735573"/>
                  <a:pt x="16620" y="1735303"/>
                  <a:pt x="16558" y="1735034"/>
                </a:cubicBezTo>
                <a:lnTo>
                  <a:pt x="17839" y="1733388"/>
                </a:lnTo>
                <a:lnTo>
                  <a:pt x="18432" y="1729981"/>
                </a:lnTo>
                <a:lnTo>
                  <a:pt x="18049" y="1720681"/>
                </a:lnTo>
                <a:lnTo>
                  <a:pt x="17577" y="1717183"/>
                </a:lnTo>
                <a:cubicBezTo>
                  <a:pt x="17372" y="1714774"/>
                  <a:pt x="17395" y="1713173"/>
                  <a:pt x="17585" y="1712065"/>
                </a:cubicBezTo>
                <a:lnTo>
                  <a:pt x="17691" y="1711937"/>
                </a:lnTo>
                <a:cubicBezTo>
                  <a:pt x="17627" y="1710339"/>
                  <a:pt x="17561" y="1708742"/>
                  <a:pt x="17495" y="1707144"/>
                </a:cubicBezTo>
                <a:cubicBezTo>
                  <a:pt x="16921" y="1699055"/>
                  <a:pt x="16135" y="1691182"/>
                  <a:pt x="15202" y="1683689"/>
                </a:cubicBezTo>
                <a:cubicBezTo>
                  <a:pt x="21083" y="1677353"/>
                  <a:pt x="14136" y="1649666"/>
                  <a:pt x="25222" y="1652696"/>
                </a:cubicBezTo>
                <a:cubicBezTo>
                  <a:pt x="24292" y="1642588"/>
                  <a:pt x="19689" y="1636475"/>
                  <a:pt x="26960" y="1639879"/>
                </a:cubicBezTo>
                <a:cubicBezTo>
                  <a:pt x="26863" y="1636551"/>
                  <a:pt x="27480" y="1634501"/>
                  <a:pt x="28448" y="1633033"/>
                </a:cubicBezTo>
                <a:lnTo>
                  <a:pt x="28903" y="1632608"/>
                </a:lnTo>
                <a:lnTo>
                  <a:pt x="24652" y="1592480"/>
                </a:lnTo>
                <a:lnTo>
                  <a:pt x="23913" y="1584906"/>
                </a:lnTo>
                <a:lnTo>
                  <a:pt x="22514" y="1582767"/>
                </a:lnTo>
                <a:cubicBezTo>
                  <a:pt x="21664" y="1580457"/>
                  <a:pt x="21296" y="1577147"/>
                  <a:pt x="22026" y="1571592"/>
                </a:cubicBezTo>
                <a:lnTo>
                  <a:pt x="22419" y="1570307"/>
                </a:lnTo>
                <a:lnTo>
                  <a:pt x="20346" y="1561090"/>
                </a:lnTo>
                <a:cubicBezTo>
                  <a:pt x="19389" y="1558122"/>
                  <a:pt x="18171" y="1555494"/>
                  <a:pt x="16592" y="1553366"/>
                </a:cubicBezTo>
                <a:cubicBezTo>
                  <a:pt x="25031" y="1521984"/>
                  <a:pt x="17310" y="1492373"/>
                  <a:pt x="18769" y="1458310"/>
                </a:cubicBezTo>
                <a:cubicBezTo>
                  <a:pt x="15781" y="1419813"/>
                  <a:pt x="16520" y="1400570"/>
                  <a:pt x="14180" y="1378298"/>
                </a:cubicBezTo>
                <a:cubicBezTo>
                  <a:pt x="14048" y="1374627"/>
                  <a:pt x="12975" y="1344874"/>
                  <a:pt x="17655" y="1350990"/>
                </a:cubicBezTo>
                <a:cubicBezTo>
                  <a:pt x="16842" y="1317827"/>
                  <a:pt x="20548" y="1269305"/>
                  <a:pt x="19640" y="1235237"/>
                </a:cubicBezTo>
                <a:cubicBezTo>
                  <a:pt x="30758" y="1213340"/>
                  <a:pt x="10125" y="1192318"/>
                  <a:pt x="12205" y="1169607"/>
                </a:cubicBezTo>
                <a:cubicBezTo>
                  <a:pt x="1970" y="1175819"/>
                  <a:pt x="17947" y="1119010"/>
                  <a:pt x="6396" y="1117768"/>
                </a:cubicBezTo>
                <a:lnTo>
                  <a:pt x="13079" y="1093182"/>
                </a:lnTo>
                <a:lnTo>
                  <a:pt x="15536" y="1080768"/>
                </a:lnTo>
                <a:cubicBezTo>
                  <a:pt x="16069" y="1076118"/>
                  <a:pt x="16192" y="1071115"/>
                  <a:pt x="15653" y="1065586"/>
                </a:cubicBezTo>
                <a:cubicBezTo>
                  <a:pt x="11077" y="1051984"/>
                  <a:pt x="16686" y="1030805"/>
                  <a:pt x="16347" y="1011649"/>
                </a:cubicBezTo>
                <a:lnTo>
                  <a:pt x="14930" y="1002853"/>
                </a:lnTo>
                <a:lnTo>
                  <a:pt x="17293" y="974141"/>
                </a:lnTo>
                <a:cubicBezTo>
                  <a:pt x="17406" y="958638"/>
                  <a:pt x="17518" y="943134"/>
                  <a:pt x="17632" y="927631"/>
                </a:cubicBezTo>
                <a:cubicBezTo>
                  <a:pt x="17528" y="920062"/>
                  <a:pt x="14238" y="910045"/>
                  <a:pt x="18234" y="910937"/>
                </a:cubicBezTo>
                <a:lnTo>
                  <a:pt x="16849" y="902435"/>
                </a:lnTo>
                <a:cubicBezTo>
                  <a:pt x="17539" y="899277"/>
                  <a:pt x="21627" y="895711"/>
                  <a:pt x="22373" y="891990"/>
                </a:cubicBezTo>
                <a:lnTo>
                  <a:pt x="21325" y="880111"/>
                </a:lnTo>
                <a:cubicBezTo>
                  <a:pt x="21945" y="870527"/>
                  <a:pt x="25240" y="842878"/>
                  <a:pt x="26093" y="834489"/>
                </a:cubicBezTo>
                <a:cubicBezTo>
                  <a:pt x="26209" y="832918"/>
                  <a:pt x="26326" y="831346"/>
                  <a:pt x="26443" y="829775"/>
                </a:cubicBezTo>
                <a:lnTo>
                  <a:pt x="30281" y="819512"/>
                </a:lnTo>
                <a:cubicBezTo>
                  <a:pt x="33185" y="812044"/>
                  <a:pt x="35140" y="806167"/>
                  <a:pt x="33565" y="799644"/>
                </a:cubicBezTo>
                <a:cubicBezTo>
                  <a:pt x="37315" y="788526"/>
                  <a:pt x="47825" y="780759"/>
                  <a:pt x="45021" y="764665"/>
                </a:cubicBezTo>
                <a:cubicBezTo>
                  <a:pt x="49783" y="769550"/>
                  <a:pt x="45598" y="746793"/>
                  <a:pt x="50489" y="744105"/>
                </a:cubicBezTo>
                <a:cubicBezTo>
                  <a:pt x="54427" y="742863"/>
                  <a:pt x="54075" y="735671"/>
                  <a:pt x="55528" y="730194"/>
                </a:cubicBezTo>
                <a:cubicBezTo>
                  <a:pt x="59550" y="726290"/>
                  <a:pt x="63223" y="698730"/>
                  <a:pt x="62644" y="689135"/>
                </a:cubicBezTo>
                <a:cubicBezTo>
                  <a:pt x="58641" y="662091"/>
                  <a:pt x="74836" y="640336"/>
                  <a:pt x="72053" y="618713"/>
                </a:cubicBezTo>
                <a:cubicBezTo>
                  <a:pt x="76087" y="591435"/>
                  <a:pt x="82744" y="569420"/>
                  <a:pt x="86856" y="551780"/>
                </a:cubicBezTo>
                <a:cubicBezTo>
                  <a:pt x="88575" y="548851"/>
                  <a:pt x="95382" y="516259"/>
                  <a:pt x="96726" y="512872"/>
                </a:cubicBezTo>
                <a:cubicBezTo>
                  <a:pt x="100419" y="493504"/>
                  <a:pt x="100672" y="501219"/>
                  <a:pt x="106424" y="468465"/>
                </a:cubicBezTo>
                <a:cubicBezTo>
                  <a:pt x="112311" y="440981"/>
                  <a:pt x="114701" y="412768"/>
                  <a:pt x="120891" y="382132"/>
                </a:cubicBezTo>
                <a:cubicBezTo>
                  <a:pt x="129222" y="349601"/>
                  <a:pt x="127107" y="330343"/>
                  <a:pt x="130626" y="317540"/>
                </a:cubicBezTo>
                <a:cubicBezTo>
                  <a:pt x="140831" y="290637"/>
                  <a:pt x="132678" y="282291"/>
                  <a:pt x="131710" y="241275"/>
                </a:cubicBezTo>
                <a:cubicBezTo>
                  <a:pt x="138492" y="209754"/>
                  <a:pt x="136031" y="176028"/>
                  <a:pt x="148874" y="151981"/>
                </a:cubicBezTo>
                <a:cubicBezTo>
                  <a:pt x="147745" y="148837"/>
                  <a:pt x="147032" y="145469"/>
                  <a:pt x="146614" y="141960"/>
                </a:cubicBezTo>
                <a:lnTo>
                  <a:pt x="146157" y="131693"/>
                </a:lnTo>
                <a:lnTo>
                  <a:pt x="146726" y="130743"/>
                </a:lnTo>
                <a:cubicBezTo>
                  <a:pt x="148289" y="125949"/>
                  <a:pt x="148475" y="122528"/>
                  <a:pt x="148054" y="119721"/>
                </a:cubicBezTo>
                <a:lnTo>
                  <a:pt x="147094" y="116693"/>
                </a:lnTo>
                <a:lnTo>
                  <a:pt x="147613" y="108938"/>
                </a:lnTo>
                <a:cubicBezTo>
                  <a:pt x="147601" y="103672"/>
                  <a:pt x="147590" y="98407"/>
                  <a:pt x="147578" y="93141"/>
                </a:cubicBezTo>
                <a:lnTo>
                  <a:pt x="148563" y="90672"/>
                </a:lnTo>
                <a:lnTo>
                  <a:pt x="150053" y="67604"/>
                </a:lnTo>
                <a:lnTo>
                  <a:pt x="150543" y="67517"/>
                </a:lnTo>
                <a:cubicBezTo>
                  <a:pt x="151678" y="66796"/>
                  <a:pt x="152579" y="65272"/>
                  <a:pt x="153018" y="62023"/>
                </a:cubicBezTo>
                <a:cubicBezTo>
                  <a:pt x="159234" y="70391"/>
                  <a:pt x="155928" y="61314"/>
                  <a:pt x="156674" y="50998"/>
                </a:cubicBezTo>
                <a:cubicBezTo>
                  <a:pt x="166493" y="61692"/>
                  <a:pt x="164448" y="30350"/>
                  <a:pt x="170922" y="28434"/>
                </a:cubicBezTo>
                <a:cubicBezTo>
                  <a:pt x="171248" y="20617"/>
                  <a:pt x="171772" y="12542"/>
                  <a:pt x="172528" y="441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43" name="Google Shape;143;p4" descr="Зображення, що містить Обличчя людини, особа, малюк, одежа&#10;&#10;Вміст, створений ШІ, може бути неправильним."/>
          <p:cNvPicPr preferRelativeResize="0"/>
          <p:nvPr/>
        </p:nvPicPr>
        <p:blipFill rotWithShape="1">
          <a:blip r:embed="rId6">
            <a:alphaModFix/>
          </a:blip>
          <a:srcRect l="13493" r="18994"/>
          <a:stretch/>
        </p:blipFill>
        <p:spPr>
          <a:xfrm>
            <a:off x="9500189" y="3429000"/>
            <a:ext cx="2691812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222</Words>
  <Application>Microsoft Office PowerPoint</Application>
  <PresentationFormat>Широкоэкранный</PresentationFormat>
  <Paragraphs>24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Play</vt:lpstr>
      <vt:lpstr>Noto Sans Symbols</vt:lpstr>
      <vt:lpstr>Arial</vt:lpstr>
      <vt:lpstr>Calibri</vt:lpstr>
      <vt:lpstr>Тема Office</vt:lpstr>
      <vt:lpstr>Навчальна дисципліна «Харчування  здорової дитини» </vt:lpstr>
      <vt:lpstr>Презентация PowerPoint</vt:lpstr>
      <vt:lpstr>Презентация PowerPoint</vt:lpstr>
      <vt:lpstr>Основні завдання вивчення дисципліни </vt:lpstr>
      <vt:lpstr>Ви буде знати: </vt:lpstr>
      <vt:lpstr>Ви будете вміти: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Slobodianiuk, Oleksii UKR</dc:creator>
  <cp:lastModifiedBy>George Paziy</cp:lastModifiedBy>
  <cp:revision>2</cp:revision>
  <dcterms:created xsi:type="dcterms:W3CDTF">2025-04-10T09:11:59Z</dcterms:created>
  <dcterms:modified xsi:type="dcterms:W3CDTF">2025-04-10T20:21:48Z</dcterms:modified>
</cp:coreProperties>
</file>